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1" r:id="rId3"/>
    <p:sldId id="257" r:id="rId4"/>
    <p:sldId id="266" r:id="rId5"/>
    <p:sldId id="273" r:id="rId6"/>
    <p:sldId id="274" r:id="rId7"/>
    <p:sldId id="275" r:id="rId8"/>
    <p:sldId id="276" r:id="rId9"/>
    <p:sldId id="278" r:id="rId10"/>
    <p:sldId id="277" r:id="rId11"/>
    <p:sldId id="280" r:id="rId12"/>
    <p:sldId id="281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ru-RU" smtClean="0"/>
              <a:t>09.12.2015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ru-RU" smtClean="0"/>
              <a:t>09.12.2015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14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6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15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06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5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6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6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4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>
                <a:solidFill>
                  <a:srgbClr val="2D2E2D"/>
                </a:solidFill>
              </a:rPr>
              <a:pPr/>
              <a:t>7</a:t>
            </a:fld>
            <a:endParaRPr lang="en-US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0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>
                <a:solidFill>
                  <a:srgbClr val="2D2E2D"/>
                </a:solidFill>
              </a:rPr>
              <a:pPr/>
              <a:t>9</a:t>
            </a:fld>
            <a:endParaRPr lang="en-US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11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7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12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4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13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0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ru-RU" smtClean="0"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76000"/>
              </a:lnSpc>
              <a:spcBef>
                <a:spcPts val="0"/>
              </a:spcBef>
              <a:buNone/>
            </a:pPr>
            <a:r>
              <a:rPr lang="ru-RU" sz="8000" b="1" i="0" baseline="0" dirty="0" smtClean="0">
                <a:solidFill>
                  <a:srgbClr val="2D2E2D"/>
                </a:solidFill>
                <a:latin typeface="Arial"/>
                <a:ea typeface="+mj-ea"/>
                <a:cs typeface="+mj-cs"/>
              </a:rPr>
              <a:t>Робототехника</a:t>
            </a:r>
            <a:br>
              <a:rPr lang="ru-RU" sz="8000" b="1" i="0" baseline="0" dirty="0" smtClean="0">
                <a:solidFill>
                  <a:srgbClr val="2D2E2D"/>
                </a:solidFill>
                <a:latin typeface="Arial"/>
                <a:ea typeface="+mj-ea"/>
                <a:cs typeface="+mj-cs"/>
              </a:rPr>
            </a:br>
            <a:r>
              <a:rPr lang="ru-RU" sz="3600" b="1" i="0" baseline="0" dirty="0" smtClean="0">
                <a:solidFill>
                  <a:srgbClr val="2D2E2D"/>
                </a:solidFill>
                <a:latin typeface="Arial"/>
                <a:ea typeface="+mj-ea"/>
                <a:cs typeface="+mj-cs"/>
              </a:rPr>
              <a:t>в дополнительном образовании детей</a:t>
            </a:r>
            <a:endParaRPr lang="ru-RU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0" i="0" dirty="0" smtClean="0">
                <a:solidFill>
                  <a:srgbClr val="D15A3E"/>
                </a:solidFill>
              </a:rPr>
              <a:t>Опыт, проблемы, перспективы</a:t>
            </a:r>
            <a:endParaRPr lang="ru-RU" sz="2000" b="0" i="0" dirty="0">
              <a:solidFill>
                <a:srgbClr val="D15A3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473558" y="6164513"/>
            <a:ext cx="4426521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Автор:    Андрей Валентинович Лаптев,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педагог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д.о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., МУ ДО «ЦЮТ»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53" y="802276"/>
            <a:ext cx="2058333" cy="2430321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5107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Низкая стоимость и доступность для приобретения для собственного использования;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Большой потенциал для интеграции с другими системами и расширения функционала;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Возможность сделать собственного робота из «подручных» средств;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/>
              <a:t>Широкие </a:t>
            </a:r>
            <a:r>
              <a:rPr lang="ru-RU" dirty="0" smtClean="0"/>
              <a:t>возможности для творческих проектов от дистанционного управления до «умного» дома.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D15A3E"/>
                </a:solidFill>
              </a:rPr>
              <a:t>Робототехническая база </a:t>
            </a:r>
            <a:r>
              <a:rPr lang="en-US" dirty="0" err="1">
                <a:solidFill>
                  <a:srgbClr val="D15A3E"/>
                </a:solidFill>
              </a:rPr>
              <a:t>Arduino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186153" y="2459672"/>
            <a:ext cx="4572000" cy="27734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Отсутствие или ограниченность механических составляющих;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Сложности при выборе комплектации набора для старта;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Отсутствие поддержки от производителя, высокие наценки Российских </a:t>
            </a:r>
            <a:r>
              <a:rPr lang="ru-RU" dirty="0" err="1" smtClean="0"/>
              <a:t>реселлеров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Необходимость «доделывать» нужный функционал самостоятельно.</a:t>
            </a:r>
            <a:endParaRPr lang="ru-RU" dirty="0"/>
          </a:p>
        </p:txBody>
      </p:sp>
      <p:pic>
        <p:nvPicPr>
          <p:cNvPr id="10" name="Picture 8" descr="http://robothobbies.com/wp-content/uploads/2014/12/arduinorobotics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79" y="566357"/>
            <a:ext cx="2735207" cy="17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15A3E"/>
                </a:solidFill>
                <a:latin typeface="Arial"/>
              </a:rPr>
              <a:t>Формы работы с детьми</a:t>
            </a: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Объект 3"/>
          <p:cNvSpPr>
            <a:spLocks noGrp="1"/>
          </p:cNvSpPr>
          <p:nvPr>
            <p:ph sz="half" idx="4294967295"/>
          </p:nvPr>
        </p:nvSpPr>
        <p:spPr>
          <a:xfrm>
            <a:off x="1295400" y="1983347"/>
            <a:ext cx="4572000" cy="38078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Изучение теории о датчиках, исполнительных механизмах, лекционные занятия;</a:t>
            </a:r>
          </a:p>
          <a:p>
            <a:r>
              <a:rPr lang="ru-RU" dirty="0" smtClean="0"/>
              <a:t>Практические работы по моделированию процессов и явлений;</a:t>
            </a:r>
          </a:p>
          <a:p>
            <a:r>
              <a:rPr lang="ru-RU" dirty="0" smtClean="0"/>
              <a:t>Проектирование и разработка моделей, оптимизация;</a:t>
            </a:r>
          </a:p>
          <a:p>
            <a:r>
              <a:rPr lang="ru-RU" dirty="0" smtClean="0"/>
              <a:t>Соревновательная и командная работа;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1" y="595325"/>
            <a:ext cx="4335887" cy="2438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79" y="3380600"/>
            <a:ext cx="4422890" cy="24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15A3E"/>
                </a:solidFill>
                <a:latin typeface="Arial"/>
              </a:rPr>
              <a:t>Опыт соревнований</a:t>
            </a: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Объект 3"/>
          <p:cNvSpPr>
            <a:spLocks noGrp="1"/>
          </p:cNvSpPr>
          <p:nvPr>
            <p:ph sz="half" idx="4294967295"/>
          </p:nvPr>
        </p:nvSpPr>
        <p:spPr>
          <a:xfrm>
            <a:off x="1295400" y="1983347"/>
            <a:ext cx="4572000" cy="38078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Участие и призовые места в муниципальных и республиканских мероприятиях;</a:t>
            </a:r>
          </a:p>
          <a:p>
            <a:r>
              <a:rPr lang="ru-RU" dirty="0" smtClean="0"/>
              <a:t>Демонстрация работ на выставках технического творчества.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881016"/>
            <a:ext cx="4430332" cy="249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07541"/>
            <a:ext cx="4333741" cy="24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4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15A3E"/>
                </a:solidFill>
                <a:latin typeface="Arial"/>
              </a:rPr>
              <a:t>Робототехника в основном и дополнительном образовании</a:t>
            </a: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Объект 3"/>
          <p:cNvSpPr>
            <a:spLocks noGrp="1"/>
          </p:cNvSpPr>
          <p:nvPr>
            <p:ph sz="half" idx="4294967295"/>
          </p:nvPr>
        </p:nvSpPr>
        <p:spPr>
          <a:xfrm>
            <a:off x="1295400" y="1983347"/>
            <a:ext cx="9234105" cy="38078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Неразличимость игрушек, конструктора и робототехники в умах большинства;</a:t>
            </a:r>
          </a:p>
          <a:p>
            <a:r>
              <a:rPr lang="ru-RU" dirty="0" smtClean="0"/>
              <a:t>Массовое внедрение зарекомендовавшего себя конструктора </a:t>
            </a:r>
            <a:r>
              <a:rPr lang="en-US" dirty="0" smtClean="0"/>
              <a:t>Lego;</a:t>
            </a:r>
            <a:endParaRPr lang="ru-RU" dirty="0" smtClean="0"/>
          </a:p>
          <a:p>
            <a:r>
              <a:rPr lang="ru-RU" dirty="0" smtClean="0"/>
              <a:t>Дефицит квалифицированного педагогического состава</a:t>
            </a:r>
            <a:r>
              <a:rPr lang="en-US" dirty="0" smtClean="0"/>
              <a:t>;</a:t>
            </a:r>
          </a:p>
          <a:p>
            <a:r>
              <a:rPr lang="ru-RU" dirty="0" smtClean="0"/>
              <a:t>Инертность и тяжеловесность системы образования;</a:t>
            </a:r>
          </a:p>
          <a:p>
            <a:r>
              <a:rPr lang="ru-RU" dirty="0" smtClean="0"/>
              <a:t>Коммерческая и маркетинговая потребность выставлять робототехнику как отдельный, изолированный курс;</a:t>
            </a:r>
          </a:p>
          <a:p>
            <a:r>
              <a:rPr lang="ru-RU" dirty="0" smtClean="0"/>
              <a:t>Отставание наших технологий от стран-лидеров в области электроники и программирования;</a:t>
            </a:r>
          </a:p>
        </p:txBody>
      </p:sp>
    </p:spTree>
    <p:extLst>
      <p:ext uri="{BB962C8B-B14F-4D97-AF65-F5344CB8AC3E}">
        <p14:creationId xmlns:p14="http://schemas.microsoft.com/office/powerpoint/2010/main" val="298775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15A3E"/>
                </a:solidFill>
                <a:latin typeface="Arial"/>
              </a:rPr>
              <a:t>Место робототехники в техническом творчестве и моделизме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Объект 3"/>
          <p:cNvSpPr>
            <a:spLocks noGrp="1"/>
          </p:cNvSpPr>
          <p:nvPr>
            <p:ph sz="half" idx="4294967295"/>
          </p:nvPr>
        </p:nvSpPr>
        <p:spPr>
          <a:xfrm>
            <a:off x="1295400" y="1983347"/>
            <a:ext cx="9234105" cy="38078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Интеграция робототехники, автоматики в моделизм;</a:t>
            </a:r>
          </a:p>
          <a:p>
            <a:r>
              <a:rPr lang="ru-RU" dirty="0" smtClean="0"/>
              <a:t>Отвлечение от универсальности и равенства понятий «робототехника» и </a:t>
            </a:r>
            <a:r>
              <a:rPr lang="en-US" dirty="0" smtClean="0"/>
              <a:t>Lego;</a:t>
            </a:r>
            <a:endParaRPr lang="ru-RU" dirty="0" smtClean="0"/>
          </a:p>
          <a:p>
            <a:r>
              <a:rPr lang="ru-RU" dirty="0" smtClean="0"/>
              <a:t>Рассмотрение </a:t>
            </a:r>
            <a:r>
              <a:rPr lang="en-US" dirty="0" smtClean="0"/>
              <a:t>Lego</a:t>
            </a:r>
            <a:r>
              <a:rPr lang="ru-RU" dirty="0" smtClean="0"/>
              <a:t>–робототехники как перехода между НТМ,</a:t>
            </a:r>
            <a:r>
              <a:rPr lang="en-US" dirty="0" smtClean="0"/>
              <a:t>Lego-</a:t>
            </a:r>
            <a:r>
              <a:rPr lang="ru-RU" dirty="0" smtClean="0"/>
              <a:t>конструированием и робототехникой, электроникой и автоматикой</a:t>
            </a:r>
            <a:r>
              <a:rPr lang="en-US" dirty="0" smtClean="0"/>
              <a:t>;</a:t>
            </a:r>
          </a:p>
          <a:p>
            <a:r>
              <a:rPr lang="ru-RU" dirty="0" smtClean="0"/>
              <a:t>Вовлечение педагогов информатики, физики и технологии для реализации элементов робототехники;</a:t>
            </a:r>
          </a:p>
        </p:txBody>
      </p:sp>
    </p:spTree>
    <p:extLst>
      <p:ext uri="{BB962C8B-B14F-4D97-AF65-F5344CB8AC3E}">
        <p14:creationId xmlns:p14="http://schemas.microsoft.com/office/powerpoint/2010/main" val="221220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15A3E"/>
                </a:solidFill>
                <a:latin typeface="Arial"/>
              </a:rPr>
              <a:t>Спасибо!</a:t>
            </a: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733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Образовательная робототехника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Подходит </a:t>
            </a:r>
            <a:r>
              <a:rPr lang="ru-RU" dirty="0"/>
              <a:t>для всех возрастов - от дошкольников до </a:t>
            </a:r>
            <a:r>
              <a:rPr lang="ru-RU" dirty="0" smtClean="0"/>
              <a:t>профобразования; </a:t>
            </a:r>
          </a:p>
          <a:p>
            <a:r>
              <a:rPr lang="ru-RU" dirty="0"/>
              <a:t>О</a:t>
            </a:r>
            <a:r>
              <a:rPr lang="ru-RU" dirty="0" smtClean="0"/>
              <a:t>бучение </a:t>
            </a:r>
            <a:r>
              <a:rPr lang="ru-RU" dirty="0"/>
              <a:t>детей с использованием робототехнического оборудования - это и обучение в процессе игры и техническое творчество </a:t>
            </a:r>
            <a:r>
              <a:rPr lang="ru-RU" dirty="0" smtClean="0"/>
              <a:t>одновременно;</a:t>
            </a:r>
          </a:p>
          <a:p>
            <a:r>
              <a:rPr lang="ru-RU" dirty="0" smtClean="0"/>
              <a:t>Образовательная </a:t>
            </a:r>
            <a:r>
              <a:rPr lang="ru-RU" dirty="0"/>
              <a:t>робототехника дает возможность на ранних шагах выявить технические наклонности учащихся и развивать их в этом </a:t>
            </a:r>
            <a:r>
              <a:rPr lang="ru-RU" dirty="0" smtClean="0"/>
              <a:t>направлении;</a:t>
            </a:r>
          </a:p>
          <a:p>
            <a:r>
              <a:rPr lang="ru-RU" dirty="0"/>
              <a:t>Вписывается и в дополнительное образование, и во внеурочную деятельность, и в преподавание предметов школьной программы; </a:t>
            </a:r>
          </a:p>
          <a:p>
            <a:r>
              <a:rPr lang="ru-RU" dirty="0"/>
              <a:t>Соответствует требованиям ФГОС; </a:t>
            </a:r>
          </a:p>
          <a:p>
            <a:endParaRPr lang="ru-RU" dirty="0"/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- создание конструкции механизма, установки, </a:t>
            </a:r>
            <a:r>
              <a:rPr lang="ru-RU" dirty="0" smtClean="0"/>
              <a:t>роботизированной </a:t>
            </a:r>
            <a:r>
              <a:rPr lang="ru-RU" dirty="0" smtClean="0"/>
              <a:t>платформы способных выполнять поставленную задачу при заданных условиях, желательно оптимальным образом;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- анализ требуемого поведения робота, описание его реакций на изменение внешних условий на алгоритмическом языке, что наделяет устройство определенной долей интеллектуальности;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Основные составляющие робототехники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Конструирование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Объект 3"/>
          <p:cNvSpPr>
            <a:spLocks noGrp="1"/>
          </p:cNvSpPr>
          <p:nvPr>
            <p:ph sz="half" idx="4294967295"/>
          </p:nvPr>
        </p:nvSpPr>
        <p:spPr>
          <a:xfrm>
            <a:off x="1295400" y="1983347"/>
            <a:ext cx="4572000" cy="38078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Основы механики;</a:t>
            </a:r>
          </a:p>
          <a:p>
            <a:r>
              <a:rPr lang="ru-RU" dirty="0" smtClean="0"/>
              <a:t>Базовые механизмы: редуктор, ременная и зубчатая передача;</a:t>
            </a:r>
          </a:p>
          <a:p>
            <a:r>
              <a:rPr lang="ru-RU" dirty="0" smtClean="0"/>
              <a:t>Моделирование и анализ конструкций;</a:t>
            </a:r>
          </a:p>
          <a:p>
            <a:r>
              <a:rPr lang="ru-RU" dirty="0" smtClean="0"/>
              <a:t>Колесные, гусеничные, шагающие платформы;</a:t>
            </a:r>
          </a:p>
          <a:p>
            <a:r>
              <a:rPr lang="ru-RU" dirty="0" smtClean="0"/>
              <a:t>Манипуляторы и взаимодействие с реальным миром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942" r="14141" b="-942"/>
          <a:stretch/>
        </p:blipFill>
        <p:spPr>
          <a:xfrm>
            <a:off x="6247327" y="882886"/>
            <a:ext cx="5422006" cy="39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Программирование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Объект 5"/>
          <p:cNvSpPr>
            <a:spLocks noGrp="1"/>
          </p:cNvSpPr>
          <p:nvPr>
            <p:ph sz="quarter" idx="4294967295"/>
          </p:nvPr>
        </p:nvSpPr>
        <p:spPr>
          <a:xfrm>
            <a:off x="1295400" y="1944711"/>
            <a:ext cx="4572000" cy="384649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Понятие алгоритма;</a:t>
            </a:r>
          </a:p>
          <a:p>
            <a:r>
              <a:rPr lang="ru-RU" dirty="0" smtClean="0"/>
              <a:t>Управляющие конструкции;</a:t>
            </a:r>
          </a:p>
          <a:p>
            <a:r>
              <a:rPr lang="ru-RU" dirty="0" smtClean="0"/>
              <a:t>Вычисления и обработка данных;</a:t>
            </a:r>
          </a:p>
          <a:p>
            <a:r>
              <a:rPr lang="ru-RU" dirty="0" smtClean="0"/>
              <a:t>Управление реальным исполнителем;</a:t>
            </a:r>
          </a:p>
          <a:p>
            <a:r>
              <a:rPr lang="ru-RU" dirty="0" smtClean="0"/>
              <a:t>Визуальное и классическое программирование.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6"/>
          <a:stretch/>
        </p:blipFill>
        <p:spPr>
          <a:xfrm>
            <a:off x="6336406" y="973868"/>
            <a:ext cx="5293213" cy="39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Обзор наборов для занятий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en-US" dirty="0" smtClean="0">
                <a:solidFill>
                  <a:srgbClr val="2D2E2D"/>
                </a:solidFill>
                <a:latin typeface="Arial"/>
              </a:rPr>
              <a:t>Lego EDUCATION</a:t>
            </a:r>
            <a:r>
              <a:rPr lang="ru-RU" dirty="0">
                <a:solidFill>
                  <a:srgbClr val="2D2E2D"/>
                </a:solidFill>
                <a:latin typeface="Arial"/>
              </a:rPr>
              <a:t>:</a:t>
            </a:r>
            <a:r>
              <a:rPr lang="en-US" dirty="0" smtClean="0">
                <a:solidFill>
                  <a:srgbClr val="2D2E2D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2D2E2D"/>
                </a:solidFill>
                <a:latin typeface="Arial"/>
              </a:rPr>
              <a:t>WeDO</a:t>
            </a:r>
            <a:r>
              <a:rPr lang="ru-RU" dirty="0" smtClean="0">
                <a:solidFill>
                  <a:srgbClr val="2D2E2D"/>
                </a:solidFill>
                <a:latin typeface="Arial"/>
              </a:rPr>
              <a:t>, </a:t>
            </a:r>
            <a:r>
              <a:rPr lang="en-US" dirty="0" smtClean="0">
                <a:solidFill>
                  <a:srgbClr val="2D2E2D"/>
                </a:solidFill>
                <a:latin typeface="Arial"/>
              </a:rPr>
              <a:t>NXT, EV3</a:t>
            </a:r>
            <a:r>
              <a:rPr lang="ru-RU" dirty="0">
                <a:solidFill>
                  <a:srgbClr val="2D2E2D"/>
                </a:solidFill>
                <a:latin typeface="Arial"/>
              </a:rPr>
              <a:t>;</a:t>
            </a:r>
            <a:endParaRPr lang="en-US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en-US" sz="2000" b="0" i="0" dirty="0" err="1" smtClean="0">
                <a:solidFill>
                  <a:srgbClr val="2D2E2D"/>
                </a:solidFill>
                <a:latin typeface="Arial"/>
              </a:rPr>
              <a:t>FischerTechnik</a:t>
            </a:r>
            <a:r>
              <a:rPr lang="ru-RU" sz="2000" b="0" i="0" dirty="0" smtClean="0">
                <a:solidFill>
                  <a:srgbClr val="2D2E2D"/>
                </a:solidFill>
                <a:latin typeface="Arial"/>
              </a:rPr>
              <a:t>;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en-US" dirty="0" err="1" smtClean="0">
                <a:solidFill>
                  <a:srgbClr val="2D2E2D"/>
                </a:solidFill>
                <a:latin typeface="Arial"/>
              </a:rPr>
              <a:t>Huna</a:t>
            </a:r>
            <a:r>
              <a:rPr lang="ru-RU" dirty="0">
                <a:solidFill>
                  <a:srgbClr val="2D2E2D"/>
                </a:solidFill>
                <a:latin typeface="Arial"/>
              </a:rPr>
              <a:t>;</a:t>
            </a:r>
            <a:endParaRPr lang="en-US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ru-RU" dirty="0" smtClean="0">
                <a:solidFill>
                  <a:srgbClr val="2D2E2D"/>
                </a:solidFill>
                <a:latin typeface="Arial"/>
              </a:rPr>
              <a:t>Наборы </a:t>
            </a:r>
            <a:r>
              <a:rPr lang="ru-RU" dirty="0" err="1" smtClean="0">
                <a:solidFill>
                  <a:srgbClr val="2D2E2D"/>
                </a:solidFill>
                <a:latin typeface="Arial"/>
              </a:rPr>
              <a:t>Амперка</a:t>
            </a:r>
            <a:r>
              <a:rPr lang="ru-RU" dirty="0" smtClean="0">
                <a:solidFill>
                  <a:srgbClr val="2D2E2D"/>
                </a:solidFill>
                <a:latin typeface="Arial"/>
              </a:rPr>
              <a:t>: Матрёшка, </a:t>
            </a:r>
            <a:r>
              <a:rPr lang="ru-RU" dirty="0" err="1" smtClean="0">
                <a:solidFill>
                  <a:srgbClr val="2D2E2D"/>
                </a:solidFill>
                <a:latin typeface="Arial"/>
              </a:rPr>
              <a:t>Технокуб</a:t>
            </a:r>
            <a:r>
              <a:rPr lang="ru-RU" dirty="0" smtClean="0">
                <a:solidFill>
                  <a:srgbClr val="2D2E2D"/>
                </a:solidFill>
                <a:latin typeface="Arial"/>
              </a:rPr>
              <a:t>, Микроник;</a:t>
            </a:r>
            <a:endParaRPr lang="ru-RU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en-US" dirty="0" err="1" smtClean="0">
                <a:solidFill>
                  <a:srgbClr val="2D2E2D"/>
                </a:solidFill>
                <a:latin typeface="Arial"/>
              </a:rPr>
              <a:t>Skratchduino</a:t>
            </a:r>
            <a:r>
              <a:rPr lang="ru-RU" dirty="0">
                <a:solidFill>
                  <a:srgbClr val="2D2E2D"/>
                </a:solidFill>
                <a:latin typeface="Arial"/>
              </a:rPr>
              <a:t>;</a:t>
            </a:r>
            <a:endParaRPr lang="ru-RU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ru-RU" sz="2000" b="0" i="0" dirty="0" smtClean="0">
                <a:solidFill>
                  <a:srgbClr val="2D2E2D"/>
                </a:solidFill>
                <a:latin typeface="Arial"/>
              </a:rPr>
              <a:t>Другие наборы на базе </a:t>
            </a:r>
            <a:r>
              <a:rPr lang="en-US" sz="2000" b="0" i="0" dirty="0" err="1" smtClean="0">
                <a:solidFill>
                  <a:srgbClr val="2D2E2D"/>
                </a:solidFill>
                <a:latin typeface="Arial"/>
              </a:rPr>
              <a:t>Arduino</a:t>
            </a:r>
            <a:r>
              <a:rPr lang="en-US" dirty="0">
                <a:solidFill>
                  <a:srgbClr val="2D2E2D"/>
                </a:solidFill>
                <a:latin typeface="Arial"/>
              </a:rPr>
              <a:t>.</a:t>
            </a:r>
            <a:endParaRPr lang="ru-RU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endParaRPr lang="ru-RU" dirty="0" smtClean="0"/>
          </a:p>
        </p:txBody>
      </p:sp>
      <p:pic>
        <p:nvPicPr>
          <p:cNvPr id="4098" name="Picture 2" descr="http://www.linuxcenter.ru/lib/Scratch/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3886200"/>
            <a:ext cx="2496310" cy="16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.wixstatic.com/media/72f4a2_b2b2ccd9ba014b138b3508f8908e6237.png_srb_p_232_199_75_22_0.50_1.20_0.00_png_s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22" y="3289463"/>
            <a:ext cx="1788554" cy="15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robothobbies.com/wp-content/uploads/2014/12/arduinorobotics1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2369998"/>
            <a:ext cx="1817291" cy="11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-eu.insales.ru/images/products/1/789/53453589/large_techno-cube.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454" y="1981201"/>
            <a:ext cx="933181" cy="9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tdsas.com/public/assets/uploads/fischertechnik/slides/slide14-05-2014-16-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31" y="719118"/>
            <a:ext cx="2098228" cy="11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2D2E2D"/>
                </a:solidFill>
              </a:rPr>
              <a:t>Робототехника</a:t>
            </a:r>
            <a:br>
              <a:rPr lang="ru-RU" sz="8000" dirty="0" smtClean="0">
                <a:solidFill>
                  <a:srgbClr val="2D2E2D"/>
                </a:solidFill>
              </a:rPr>
            </a:br>
            <a:r>
              <a:rPr lang="ru-RU" sz="3600" dirty="0" smtClean="0">
                <a:solidFill>
                  <a:srgbClr val="2D2E2D"/>
                </a:solidFill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299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-62816"/>
            <a:ext cx="9601200" cy="114238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Образовательный набор </a:t>
            </a:r>
            <a:r>
              <a:rPr lang="en-US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LEGO</a:t>
            </a: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2D2E2D"/>
                </a:solidFill>
              </a:rPr>
              <a:t>Робототехника</a:t>
            </a:r>
            <a:br>
              <a:rPr lang="ru-RU" sz="8000" dirty="0" smtClean="0">
                <a:solidFill>
                  <a:srgbClr val="2D2E2D"/>
                </a:solidFill>
              </a:rPr>
            </a:br>
            <a:r>
              <a:rPr lang="ru-RU" sz="3600" dirty="0" smtClean="0">
                <a:solidFill>
                  <a:srgbClr val="2D2E2D"/>
                </a:solidFill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http://cache.lego.com/r/education/-/media/lego%20education/home/images/products/wedo/9585_713x380_mainproduct.png?l.r=-3702666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7" y="1646238"/>
            <a:ext cx="4660203" cy="24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248.e.akamai.net/cache.lego.com/r/education/-/media/lego%20education/home/images/products/mindstorms%20ev3/45544_713x380_mainproduct.png?l.r2=20716048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57" y="3125385"/>
            <a:ext cx="6017041" cy="32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248.e.akamai.net/cache.lego.com/r/education/-/media/lego%20education/home/images/products/mindstorms/9797_713x380_mainproduct.png?l.r2=-5829696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19" y="682581"/>
            <a:ext cx="6847001" cy="36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Низкий порог вхождения;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Проработанная к</a:t>
            </a:r>
            <a:r>
              <a:rPr lang="ru-RU" dirty="0" smtClean="0"/>
              <a:t>онструктивная база </a:t>
            </a:r>
            <a:r>
              <a:rPr lang="en-US" dirty="0" smtClean="0"/>
              <a:t>Lego Technic</a:t>
            </a:r>
            <a:r>
              <a:rPr lang="ru-RU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Визуальная система программирования;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Достаточная износоустойчивость деталей, разъемов, датчиков и контроллера;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Самодостаточность набора для старта.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D15A3E"/>
                </a:solidFill>
              </a:rPr>
              <a:t>Образовательный набор </a:t>
            </a:r>
            <a:r>
              <a:rPr lang="en-US" dirty="0">
                <a:solidFill>
                  <a:srgbClr val="D15A3E"/>
                </a:solidFill>
              </a:rPr>
              <a:t>LEGO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  <a:latin typeface="Arial"/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  <a:latin typeface="Arial"/>
              </a:rPr>
            </a:br>
            <a:r>
              <a:rPr lang="ru-RU" sz="3600" smtClean="0">
                <a:solidFill>
                  <a:srgbClr val="2D2E2D"/>
                </a:solidFill>
                <a:latin typeface="Arial"/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4" name="Picture 2" descr="http://static.wixstatic.com/media/72f4a2_b2b2ccd9ba014b138b3508f8908e6237.png_srb_p_232_199_75_22_0.50_1.20_0.00_png_s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605" y="503853"/>
            <a:ext cx="2209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186153" y="2459672"/>
            <a:ext cx="4572000" cy="27734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Достаточно высокая стоимость;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Ограниченность функционала одного комплекта</a:t>
            </a:r>
            <a:r>
              <a:rPr lang="ru-RU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“</a:t>
            </a:r>
            <a:r>
              <a:rPr lang="ru-RU" dirty="0" smtClean="0"/>
              <a:t>Детский конструктор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Трудности интеграции данного набора и невозможность реального применения роботизированных систем.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9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tatic12.insales.ru/images/products/1/2470/35498406/large_matryoshka-z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1315305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5970"/>
            <a:ext cx="9601200" cy="114238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D15A3E"/>
                </a:solidFill>
                <a:latin typeface="Arial"/>
              </a:rPr>
              <a:t>Робототехнический набор на базе </a:t>
            </a:r>
            <a:r>
              <a:rPr lang="en-US" dirty="0" err="1" smtClean="0">
                <a:solidFill>
                  <a:srgbClr val="D15A3E"/>
                </a:solidFill>
                <a:latin typeface="Arial"/>
              </a:rPr>
              <a:t>Arduino</a:t>
            </a: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 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1113" y="6272010"/>
            <a:ext cx="6678178" cy="482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6000"/>
              </a:lnSpc>
              <a:spcBef>
                <a:spcPts val="0"/>
              </a:spcBef>
            </a:pPr>
            <a:r>
              <a:rPr lang="ru-RU" sz="8000" smtClean="0">
                <a:solidFill>
                  <a:srgbClr val="2D2E2D"/>
                </a:solidFill>
              </a:rPr>
              <a:t>Робототехника</a:t>
            </a:r>
            <a:br>
              <a:rPr lang="ru-RU" sz="8000" smtClean="0">
                <a:solidFill>
                  <a:srgbClr val="2D2E2D"/>
                </a:solidFill>
              </a:rPr>
            </a:br>
            <a:r>
              <a:rPr lang="ru-RU" sz="3600" smtClean="0">
                <a:solidFill>
                  <a:srgbClr val="2D2E2D"/>
                </a:solidFill>
              </a:rPr>
              <a:t>в дополнительном образовании детей</a:t>
            </a:r>
            <a:endParaRPr lang="ru-RU" sz="8000" dirty="0">
              <a:solidFill>
                <a:srgbClr val="2D2E2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05" y="5233146"/>
            <a:ext cx="1139828" cy="13458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2" name="Picture 4" descr="https://cdn-reichelt.de/bilder/web/xxl_ws/A300/ARDDEVKIT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8" y="1634298"/>
            <a:ext cx="4590368" cy="31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7/71/Arduino-uno-perspective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12" y="3794845"/>
            <a:ext cx="1826938" cy="16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obothobbies.com/wp-content/uploads/2014/12/arduinorobotics1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73" y="4128172"/>
            <a:ext cx="2735207" cy="17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Сетка с ромбовидными ячейками (широкоэкранный формат)</Template>
  <TotalTime>0</TotalTime>
  <Words>560</Words>
  <Application>Microsoft Office PowerPoint</Application>
  <PresentationFormat>Широкоэкранный</PresentationFormat>
  <Paragraphs>105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Diamond Grid 16x9</vt:lpstr>
      <vt:lpstr>Робототехника в дополнительном образовании детей</vt:lpstr>
      <vt:lpstr>Образовательная робототехника</vt:lpstr>
      <vt:lpstr>Основные составляющие робототехники</vt:lpstr>
      <vt:lpstr>Конструирование </vt:lpstr>
      <vt:lpstr>Программирование </vt:lpstr>
      <vt:lpstr>Обзор наборов для занятий</vt:lpstr>
      <vt:lpstr>Образовательный набор LEGO </vt:lpstr>
      <vt:lpstr>Образовательный набор LEGO</vt:lpstr>
      <vt:lpstr>Робототехнический набор на базе Arduino </vt:lpstr>
      <vt:lpstr>Робототехническая база Arduino</vt:lpstr>
      <vt:lpstr>Формы работы с детьми </vt:lpstr>
      <vt:lpstr>Опыт соревнований </vt:lpstr>
      <vt:lpstr>Робототехника в основном и дополнительном образовании </vt:lpstr>
      <vt:lpstr>Место робототехники в техническом творчестве и моделизме</vt:lpstr>
      <vt:lpstr>Спасибо!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2015-12-09T02:03:17Z</dcterms:created>
  <dcterms:modified xsi:type="dcterms:W3CDTF">2015-12-09T05:11:39Z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